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69" r:id="rId4"/>
    <p:sldId id="270" r:id="rId5"/>
    <p:sldId id="271" r:id="rId6"/>
    <p:sldId id="272" r:id="rId7"/>
    <p:sldId id="283" r:id="rId8"/>
    <p:sldId id="273" r:id="rId9"/>
    <p:sldId id="274" r:id="rId10"/>
    <p:sldId id="275" r:id="rId11"/>
    <p:sldId id="277" r:id="rId12"/>
    <p:sldId id="278" r:id="rId13"/>
    <p:sldId id="279" r:id="rId14"/>
    <p:sldId id="276" r:id="rId15"/>
    <p:sldId id="280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E88708-7F62-50E4-32D9-4231D71F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8564" y="-15449"/>
            <a:ext cx="12250563" cy="778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Ducts, Mufflers, and Silencers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Waves in ducts</a:t>
            </a:r>
          </a:p>
        </p:txBody>
      </p:sp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65D04-3ED7-FB5D-0C4A-E82DFE89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C9DB-8255-D9BC-B39B-3EAFA0A7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5BF5D-34C3-ADBB-6E51-858603BF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30FAF-1B07-11EF-AEB3-928828FC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D3AB49-3F05-57F6-CA96-DEF8FBC0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48497"/>
            <a:ext cx="92583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2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7C81-02B2-BF45-649B-04B25027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62FD-B5B4-D2C1-0DF6-B35E41B4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F6807-7092-C6EE-DBBB-07D746F2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204AF-2617-00FE-AE7B-B7EC7440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1821E-9816-4CB8-7BFD-1339BA73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516"/>
            <a:ext cx="9082088" cy="52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0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73D1-8796-AC99-047C-720DB76E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F36C-3FCF-79D7-03FE-A0506995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CB35C-9FF4-C532-C800-56528F5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1B534-EAE6-E85B-D3DB-15C23697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538E0-9353-B9D3-B70E-8B925B94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755"/>
            <a:ext cx="9577115" cy="56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5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D425-8D3B-2AE8-01E9-FD4DFAEE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of duct modes</a:t>
            </a:r>
          </a:p>
        </p:txBody>
      </p:sp>
      <p:pic>
        <p:nvPicPr>
          <p:cNvPr id="6" name="cutoff_ducts">
            <a:hlinkClick r:id="" action="ppaction://media"/>
            <a:extLst>
              <a:ext uri="{FF2B5EF4-FFF2-40B4-BE49-F238E27FC236}">
                <a16:creationId xmlns:a16="http://schemas.microsoft.com/office/drawing/2014/main" id="{F66B2D1D-F1EA-666D-93E5-E5E0A0E265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534" r="6306" b="10088"/>
          <a:stretch/>
        </p:blipFill>
        <p:spPr>
          <a:xfrm>
            <a:off x="0" y="1013255"/>
            <a:ext cx="12270799" cy="54384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CEF5E-AF60-DCB0-172A-2CE8426F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E7ED6-F78A-45E2-ED43-27DB86F6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7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0321-3D17-A85D-0BD3-A293274C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it gets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302F-C54E-47FA-487D-5C6C144FB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duct changes size?</a:t>
            </a:r>
          </a:p>
          <a:p>
            <a:r>
              <a:rPr lang="en-US" dirty="0"/>
              <a:t>How can we model losses?</a:t>
            </a:r>
          </a:p>
          <a:p>
            <a:r>
              <a:rPr lang="en-US" dirty="0"/>
              <a:t>How do we deal with flow?</a:t>
            </a:r>
          </a:p>
          <a:p>
            <a:r>
              <a:rPr lang="en-US" dirty="0"/>
              <a:t>What happens if the temperature changes?</a:t>
            </a:r>
          </a:p>
          <a:p>
            <a:r>
              <a:rPr lang="en-US" dirty="0"/>
              <a:t>What if the cross section isn’t a rectangle?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5E80F-DBF0-2416-80C9-7EA76F7B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0162-D5DB-A3B0-642D-2B0CE290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704CF22-F657-C751-5725-D16AC67B741F}"/>
              </a:ext>
            </a:extLst>
          </p:cNvPr>
          <p:cNvSpPr/>
          <p:nvPr/>
        </p:nvSpPr>
        <p:spPr>
          <a:xfrm>
            <a:off x="906418" y="3968944"/>
            <a:ext cx="4857236" cy="2013689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49C0980F-03DB-572F-5911-D4E79C136A55}"/>
              </a:ext>
            </a:extLst>
          </p:cNvPr>
          <p:cNvSpPr/>
          <p:nvPr/>
        </p:nvSpPr>
        <p:spPr>
          <a:xfrm rot="5400000">
            <a:off x="6834187" y="3089838"/>
            <a:ext cx="790575" cy="3771900"/>
          </a:xfrm>
          <a:prstGeom prst="ca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58A60E-D319-66F4-672E-162F51CC8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24" y="424248"/>
            <a:ext cx="4572000" cy="2571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A8BB4-4DF4-416E-5CA2-6F52AAB424ED}"/>
              </a:ext>
            </a:extLst>
          </p:cNvPr>
          <p:cNvSpPr/>
          <p:nvPr/>
        </p:nvSpPr>
        <p:spPr>
          <a:xfrm>
            <a:off x="7133967" y="228390"/>
            <a:ext cx="4876800" cy="2817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90029-D45C-B4B0-3174-8D2EAF953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0870-7683-37D0-F5B8-CDADEA62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 allows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4DFD-A11C-A56B-56E5-C8E4303D5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Major assumption:</a:t>
            </a:r>
          </a:p>
          <a:p>
            <a:r>
              <a:rPr lang="en-US" dirty="0"/>
              <a:t>Frequency is low enough so that higher-order modes do not cut 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Benefits:</a:t>
            </a:r>
            <a:endParaRPr lang="en-US" dirty="0"/>
          </a:p>
          <a:p>
            <a:r>
              <a:rPr lang="en-US" dirty="0"/>
              <a:t>3D acoustics becomes 1D</a:t>
            </a:r>
          </a:p>
          <a:p>
            <a:r>
              <a:rPr lang="en-US" dirty="0"/>
              <a:t>Cross-section shape doesn’t matter </a:t>
            </a:r>
          </a:p>
          <a:p>
            <a:r>
              <a:rPr lang="en-US" dirty="0"/>
              <a:t>Acoustic field can be described by two variables: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2F603-8673-4E72-6E17-D9FE37C1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0D70B-6F79-6D0B-E11A-ADAA1032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3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C868C-C62F-6E53-B0C3-9360AD0E8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E5B21-4666-E57C-38D3-5CFCB875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5D4E7-5F59-1509-CE65-E68FACB0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0BFFE39-3D2E-2634-D6E9-6084227D1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323438" cy="6826792"/>
          </a:xfrm>
        </p:spPr>
      </p:pic>
    </p:spTree>
    <p:extLst>
      <p:ext uri="{BB962C8B-B14F-4D97-AF65-F5344CB8AC3E}">
        <p14:creationId xmlns:p14="http://schemas.microsoft.com/office/powerpoint/2010/main" val="170503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788-04A3-503C-352F-8672A2D7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to be able to design and characterize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CCFF-C14E-AF74-D740-E423DC321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Duct systems</a:t>
            </a:r>
          </a:p>
          <a:p>
            <a:pPr lvl="1"/>
            <a:r>
              <a:rPr lang="en-US" dirty="0"/>
              <a:t>Including HVAC ducts and pipes containing water or other fluids</a:t>
            </a:r>
          </a:p>
          <a:p>
            <a:r>
              <a:rPr lang="en-US" dirty="0"/>
              <a:t>Mufflers</a:t>
            </a:r>
          </a:p>
          <a:p>
            <a:pPr lvl="1"/>
            <a:r>
              <a:rPr lang="en-US" dirty="0"/>
              <a:t>How can changing cross-section and connection details can reduce noise?</a:t>
            </a:r>
          </a:p>
          <a:p>
            <a:r>
              <a:rPr lang="en-US" dirty="0"/>
              <a:t>Silencers</a:t>
            </a:r>
          </a:p>
          <a:p>
            <a:pPr lvl="1"/>
            <a:r>
              <a:rPr lang="en-US" dirty="0"/>
              <a:t>How effective is lining ducts with absorbing material?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0E1BC-61A9-49AC-28E4-3A58D388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46BA1-9D5C-75B4-2A8C-7DC93BFC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1973A-A1A2-C672-39EF-752D89F8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1" y="4185960"/>
            <a:ext cx="4143374" cy="2632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AF5D0-1D80-C03D-A6D9-2F36EBCC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4185960"/>
            <a:ext cx="3967493" cy="267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F4B79-C0DC-8D26-69E4-1558877A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08EE-E773-933B-3245-5A937877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F6927-299E-BE66-3175-314A919E9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an infinitely-long duct with rigid walls. What can we say about acoustic waves inside the duct?</a:t>
            </a:r>
          </a:p>
          <a:p>
            <a:endParaRPr lang="en-US" dirty="0"/>
          </a:p>
          <a:p>
            <a:r>
              <a:rPr lang="en-US" dirty="0"/>
              <a:t>Acoustic wave equation: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5F6C3-25AE-14A0-2A01-496739AA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2667A-FFCF-F8E9-6AAE-6779C33A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1CCF1D5-4EBC-4DD8-157A-82C1DE69E075}"/>
              </a:ext>
            </a:extLst>
          </p:cNvPr>
          <p:cNvSpPr/>
          <p:nvPr/>
        </p:nvSpPr>
        <p:spPr>
          <a:xfrm>
            <a:off x="1301577" y="3325202"/>
            <a:ext cx="7199871" cy="997495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0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4C4C-1C03-A992-B96F-1DAF1074C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B1A2-2EFD-F632-C515-038BB824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8BFE-B051-41C5-F733-FCC31F01B2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 method:</a:t>
                </a:r>
              </a:p>
              <a:p>
                <a:pPr lvl="1"/>
                <a:r>
                  <a:rPr lang="en-US" dirty="0"/>
                  <a:t>Assume a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boundary conditions</a:t>
                </a:r>
              </a:p>
              <a:p>
                <a:pPr lvl="1"/>
                <a:r>
                  <a:rPr lang="en-US" dirty="0"/>
                  <a:t>Solve and simplify</a:t>
                </a:r>
              </a:p>
              <a:p>
                <a:pPr lvl="1"/>
                <a:r>
                  <a:rPr lang="en-US" dirty="0"/>
                  <a:t>Interpret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8BFE-B051-41C5-F733-FCC31F01B2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7BB98-85B5-C560-833E-2F1F1AE7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E36D3-100B-95D0-B017-4C4E9AD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B01463C-64B9-E67B-D87C-258F53837508}"/>
              </a:ext>
            </a:extLst>
          </p:cNvPr>
          <p:cNvSpPr/>
          <p:nvPr/>
        </p:nvSpPr>
        <p:spPr>
          <a:xfrm>
            <a:off x="1410729" y="4962817"/>
            <a:ext cx="7199871" cy="997495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CA935-0AFF-FFA6-3626-D23AEBB48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CD02-C9F8-A9F3-E441-C4E2259E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1F23E-6751-8BC2-E816-422327523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848496"/>
                <a:ext cx="10515600" cy="550785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 a separable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will work if each component satisfies a 1D Helmholtz equation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u="sng" dirty="0"/>
                  <a:t>And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1F23E-6751-8BC2-E816-422327523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48496"/>
                <a:ext cx="10515600" cy="5507853"/>
              </a:xfrm>
              <a:blipFill>
                <a:blip r:embed="rId2"/>
                <a:stretch>
                  <a:fillRect l="-870" t="-774" b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B1464-0B12-66E8-E1EF-55963A6D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3242C-C09B-8641-CAAA-2625923C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1236-DBA3-3ACF-03D9-3DB0E526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DA5B-FDDC-3CAD-42F6-180BBC0D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3DB577-8398-38D5-22C3-3CD602789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a separable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’s must satisfy Helmholtz equation like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Apply boundary conditions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 boundary condition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3DB577-8398-38D5-22C3-3CD602789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42" b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130C8-769C-EEAE-63A5-65EBCC04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63F57-6612-831B-CBD2-EDB12F99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11834-55C1-A906-0983-068FFF7E1226}"/>
              </a:ext>
            </a:extLst>
          </p:cNvPr>
          <p:cNvSpPr/>
          <p:nvPr/>
        </p:nvSpPr>
        <p:spPr>
          <a:xfrm>
            <a:off x="8686800" y="802214"/>
            <a:ext cx="2343150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60418-E573-31EE-ABFA-5E7168EFE8D6}"/>
                  </a:ext>
                </a:extLst>
              </p:cNvPr>
              <p:cNvSpPr txBox="1"/>
              <p:nvPr/>
            </p:nvSpPr>
            <p:spPr>
              <a:xfrm>
                <a:off x="9738926" y="2555672"/>
                <a:ext cx="238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60418-E573-31EE-ABFA-5E7168EFE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26" y="2555672"/>
                <a:ext cx="238897" cy="369332"/>
              </a:xfrm>
              <a:prstGeom prst="rect">
                <a:avLst/>
              </a:prstGeom>
              <a:blipFill>
                <a:blip r:embed="rId4"/>
                <a:stretch>
                  <a:fillRect r="-2820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0BD8C9-E0B2-343D-9407-1B12E0DEAACB}"/>
                  </a:ext>
                </a:extLst>
              </p:cNvPr>
              <p:cNvSpPr txBox="1"/>
              <p:nvPr/>
            </p:nvSpPr>
            <p:spPr>
              <a:xfrm>
                <a:off x="8281086" y="1370423"/>
                <a:ext cx="238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0BD8C9-E0B2-343D-9407-1B12E0DEA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086" y="1370423"/>
                <a:ext cx="238897" cy="369332"/>
              </a:xfrm>
              <a:prstGeom prst="rect">
                <a:avLst/>
              </a:prstGeom>
              <a:blipFill>
                <a:blip r:embed="rId5"/>
                <a:stretch>
                  <a:fillRect r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45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A4991-7488-F811-DAC8-56F4018E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C88E-BA41-9318-5AAE-FA771E21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 mode shapes</a:t>
            </a:r>
          </a:p>
        </p:txBody>
      </p:sp>
      <p:pic>
        <p:nvPicPr>
          <p:cNvPr id="6" name="cutoff_ducts_zoom">
            <a:hlinkClick r:id="" action="ppaction://media"/>
            <a:extLst>
              <a:ext uri="{FF2B5EF4-FFF2-40B4-BE49-F238E27FC236}">
                <a16:creationId xmlns:a16="http://schemas.microsoft.com/office/drawing/2014/main" id="{01D3CCDF-71D1-C30F-CAA2-0CF3DF35F1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30" r="2625"/>
          <a:stretch/>
        </p:blipFill>
        <p:spPr>
          <a:xfrm>
            <a:off x="510746" y="964513"/>
            <a:ext cx="11286728" cy="53918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D9849-DCB3-6E10-21E0-0AC60171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3349D-3A93-CDE7-3876-6E509140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5D3A-75A3-38B5-113A-C9F05427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4CC1-B65E-C00B-E3E9-16AA8E8F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BD96C-E231-3678-C6CB-8D71AE0237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BD96C-E231-3678-C6CB-8D71AE023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618BF-F519-9B3A-B548-BF00C9B4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4F805-594F-4743-6BDE-02E0DF50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27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53D16-B4C4-49D3-C9E9-7D19E62FC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3453-0463-8162-CBF1-684DE78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1A4C0-2C67-4C66-38B6-B11C32CB6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1A4C0-2C67-4C66-38B6-B11C32CB6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F53A9-87B7-132F-4A2E-BECA725B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1B419-3DA1-6880-CF61-7E05A75A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3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432</Words>
  <Application>Microsoft Office PowerPoint</Application>
  <PresentationFormat>Widescreen</PresentationFormat>
  <Paragraphs>105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Atkinson Hyperlegible</vt:lpstr>
      <vt:lpstr>Calibri</vt:lpstr>
      <vt:lpstr>Cambria Math</vt:lpstr>
      <vt:lpstr>Office Theme</vt:lpstr>
      <vt:lpstr>Ducts, Mufflers, and Silencers</vt:lpstr>
      <vt:lpstr>Goal: to be able to design and characterize</vt:lpstr>
      <vt:lpstr>Infinite rectangular duct</vt:lpstr>
      <vt:lpstr>Infinite rectangular duct</vt:lpstr>
      <vt:lpstr>Infinite rectangular duct</vt:lpstr>
      <vt:lpstr>Infinite rectangular duct</vt:lpstr>
      <vt:lpstr>Duct mode shapes</vt:lpstr>
      <vt:lpstr>Infinite rectangular duct</vt:lpstr>
      <vt:lpstr>Cut-on frequency</vt:lpstr>
      <vt:lpstr>Cut-on frequency</vt:lpstr>
      <vt:lpstr>Cut-on frequency</vt:lpstr>
      <vt:lpstr>Cut-on frequency</vt:lpstr>
      <vt:lpstr>Cut-on of duct modes</vt:lpstr>
      <vt:lpstr>Now it gets complicated</vt:lpstr>
      <vt:lpstr>Simplification allows complexity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Tyler Dare</cp:lastModifiedBy>
  <cp:revision>22</cp:revision>
  <dcterms:created xsi:type="dcterms:W3CDTF">2025-01-05T23:36:15Z</dcterms:created>
  <dcterms:modified xsi:type="dcterms:W3CDTF">2025-01-12T22:29:01Z</dcterms:modified>
</cp:coreProperties>
</file>